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09" autoAdjust="0"/>
  </p:normalViewPr>
  <p:slideViewPr>
    <p:cSldViewPr>
      <p:cViewPr>
        <p:scale>
          <a:sx n="74" d="100"/>
          <a:sy n="74" d="100"/>
        </p:scale>
        <p:origin x="-117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E91F1EC-3D19-49CF-83CF-8210B490941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387737"/>
            <a:ext cx="7344816" cy="1731982"/>
          </a:xfrm>
        </p:spPr>
        <p:txBody>
          <a:bodyPr/>
          <a:lstStyle/>
          <a:p>
            <a:r>
              <a:rPr lang="tr-TR" sz="2800" dirty="0" smtClean="0"/>
              <a:t>TÜRKİYE VERİMLİLİK HAREKETİ KAPSAMINDA </a:t>
            </a:r>
            <a:br>
              <a:rPr lang="tr-TR" sz="2800" dirty="0" smtClean="0"/>
            </a:br>
            <a:r>
              <a:rPr lang="tr-TR" sz="2800" dirty="0" smtClean="0"/>
              <a:t>ENERJİ KİMLİK BELGESİ (EKB)</a:t>
            </a:r>
            <a:endParaRPr lang="en-US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87624" y="3767862"/>
            <a:ext cx="6696744" cy="1752600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5627 sayılı Enerji Verimliliği Kanunu ve</a:t>
            </a:r>
          </a:p>
          <a:p>
            <a:r>
              <a:rPr lang="tr-TR" dirty="0" smtClean="0"/>
              <a:t>BEP yönetmeliği gereği 02 Mayıs 2017 tarihinden sonra oluşacak, ilgili Bakanlıklar, </a:t>
            </a:r>
            <a:r>
              <a:rPr lang="tr-TR" dirty="0"/>
              <a:t>V</a:t>
            </a:r>
            <a:r>
              <a:rPr lang="tr-TR" dirty="0" smtClean="0"/>
              <a:t>atandaş ve EVD şirketlerinin mağduriyetlerinin giderilmesi modeli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36904" cy="1054250"/>
          </a:xfrm>
        </p:spPr>
        <p:txBody>
          <a:bodyPr/>
          <a:lstStyle/>
          <a:p>
            <a:r>
              <a:rPr lang="tr-TR" sz="2400" b="1" dirty="0" smtClean="0"/>
              <a:t>ENERJİ KİMLİK BELGESİ  (EKB)</a:t>
            </a:r>
            <a:br>
              <a:rPr lang="tr-TR" sz="2400" b="1" dirty="0" smtClean="0"/>
            </a:br>
            <a:r>
              <a:rPr lang="tr-TR" sz="2400" b="1" dirty="0" smtClean="0"/>
              <a:t>KRİZİ ÖNLEME MODELİ</a:t>
            </a:r>
            <a:endParaRPr lang="en-US" sz="2400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3001895" y="3902999"/>
            <a:ext cx="10801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PEMBE Ltd. Şti.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7408122" y="3079591"/>
            <a:ext cx="12241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Vatandaş</a:t>
            </a:r>
            <a:endParaRPr lang="en-US" b="1" dirty="0"/>
          </a:p>
        </p:txBody>
      </p:sp>
      <p:sp>
        <p:nvSpPr>
          <p:cNvPr id="8" name="Metin kutusu 7"/>
          <p:cNvSpPr txBox="1"/>
          <p:nvPr/>
        </p:nvSpPr>
        <p:spPr>
          <a:xfrm>
            <a:off x="5398590" y="5097684"/>
            <a:ext cx="15740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Tapu Genel Müdürlüğü</a:t>
            </a:r>
            <a:endParaRPr lang="en-US" dirty="0"/>
          </a:p>
        </p:txBody>
      </p:sp>
      <p:sp>
        <p:nvSpPr>
          <p:cNvPr id="9" name="Metin kutusu 8"/>
          <p:cNvSpPr txBox="1"/>
          <p:nvPr/>
        </p:nvSpPr>
        <p:spPr>
          <a:xfrm>
            <a:off x="5387814" y="3922685"/>
            <a:ext cx="140034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PTT Genel Müdürlüğü</a:t>
            </a:r>
            <a:endParaRPr lang="en-US" dirty="0"/>
          </a:p>
        </p:txBody>
      </p:sp>
      <p:sp>
        <p:nvSpPr>
          <p:cNvPr id="10" name="Metin kutusu 9"/>
          <p:cNvSpPr txBox="1"/>
          <p:nvPr/>
        </p:nvSpPr>
        <p:spPr>
          <a:xfrm>
            <a:off x="2551845" y="5097183"/>
            <a:ext cx="216024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TC. Çevre ve Şehircilik Bakanlığı</a:t>
            </a:r>
            <a:endParaRPr lang="en-US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2371825" y="2610758"/>
            <a:ext cx="23402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TC. Enerji ve Tabii Kaynaklar Bakanlığı</a:t>
            </a:r>
            <a:endParaRPr lang="en-US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899592" y="3922686"/>
            <a:ext cx="12241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EVD Şirketleri</a:t>
            </a:r>
            <a:endParaRPr lang="en-US" dirty="0"/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3419872" y="3276775"/>
            <a:ext cx="0" cy="645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 flipV="1">
            <a:off x="3631965" y="3257089"/>
            <a:ext cx="0" cy="645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123728" y="4149080"/>
            <a:ext cx="8781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123728" y="4259889"/>
            <a:ext cx="8781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>
            <a:off x="4092791" y="4149080"/>
            <a:ext cx="1305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/>
          <p:nvPr/>
        </p:nvCxnSpPr>
        <p:spPr>
          <a:xfrm flipH="1">
            <a:off x="4092791" y="4259889"/>
            <a:ext cx="1305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>
            <a:off x="5975226" y="3441755"/>
            <a:ext cx="0" cy="480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 flipV="1">
            <a:off x="6156176" y="3441755"/>
            <a:ext cx="0" cy="480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>
            <a:off x="3416819" y="4569017"/>
            <a:ext cx="0" cy="548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stCxn id="10" idx="0"/>
          </p:cNvCxnSpPr>
          <p:nvPr/>
        </p:nvCxnSpPr>
        <p:spPr>
          <a:xfrm flipV="1">
            <a:off x="3631965" y="4569017"/>
            <a:ext cx="0" cy="528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>
            <a:off x="5975226" y="4569016"/>
            <a:ext cx="0" cy="528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V="1">
            <a:off x="6156176" y="4569017"/>
            <a:ext cx="0" cy="548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899592" y="35560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6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2365006" y="224752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2551845" y="472785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3001895" y="35471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Metin kutusu 45"/>
          <p:cNvSpPr txBox="1"/>
          <p:nvPr/>
        </p:nvSpPr>
        <p:spPr>
          <a:xfrm>
            <a:off x="5387814" y="35533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387814" y="47283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5398590" y="269573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7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5363158" y="3065066"/>
            <a:ext cx="136908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Şekerbank</a:t>
            </a:r>
            <a:endParaRPr lang="en-US" dirty="0"/>
          </a:p>
        </p:txBody>
      </p:sp>
      <p:cxnSp>
        <p:nvCxnSpPr>
          <p:cNvPr id="52" name="Düz Ok Bağlayıcısı 51"/>
          <p:cNvCxnSpPr>
            <a:stCxn id="50" idx="3"/>
            <a:endCxn id="6" idx="1"/>
          </p:cNvCxnSpPr>
          <p:nvPr/>
        </p:nvCxnSpPr>
        <p:spPr>
          <a:xfrm>
            <a:off x="6732240" y="3249732"/>
            <a:ext cx="675882" cy="14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Düz Ok Bağlayıcısı 53"/>
          <p:cNvCxnSpPr/>
          <p:nvPr/>
        </p:nvCxnSpPr>
        <p:spPr>
          <a:xfrm flipH="1">
            <a:off x="6732241" y="3359009"/>
            <a:ext cx="67588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Düz Ok Bağlayıcısı 58"/>
          <p:cNvCxnSpPr>
            <a:endCxn id="50" idx="1"/>
          </p:cNvCxnSpPr>
          <p:nvPr/>
        </p:nvCxnSpPr>
        <p:spPr>
          <a:xfrm flipV="1">
            <a:off x="3923928" y="3249732"/>
            <a:ext cx="1439230" cy="653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Düz Ok Bağlayıcısı 61"/>
          <p:cNvCxnSpPr/>
          <p:nvPr/>
        </p:nvCxnSpPr>
        <p:spPr>
          <a:xfrm flipH="1">
            <a:off x="4092791" y="3434398"/>
            <a:ext cx="1270367" cy="570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7408122" y="4005064"/>
            <a:ext cx="12241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Vatandaş</a:t>
            </a:r>
            <a:endParaRPr lang="en-US" b="1" dirty="0"/>
          </a:p>
        </p:txBody>
      </p:sp>
      <p:cxnSp>
        <p:nvCxnSpPr>
          <p:cNvPr id="36" name="Düz Ok Bağlayıcısı 35"/>
          <p:cNvCxnSpPr/>
          <p:nvPr/>
        </p:nvCxnSpPr>
        <p:spPr>
          <a:xfrm>
            <a:off x="6814261" y="4149080"/>
            <a:ext cx="59386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/>
          <p:nvPr/>
        </p:nvCxnSpPr>
        <p:spPr>
          <a:xfrm flipH="1">
            <a:off x="6814261" y="4284482"/>
            <a:ext cx="5938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Metin kutusu 39"/>
          <p:cNvSpPr txBox="1"/>
          <p:nvPr/>
        </p:nvSpPr>
        <p:spPr>
          <a:xfrm>
            <a:off x="7408122" y="5228920"/>
            <a:ext cx="12241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Vatandaş</a:t>
            </a:r>
            <a:endParaRPr lang="en-US" b="1" dirty="0"/>
          </a:p>
        </p:txBody>
      </p:sp>
      <p:cxnSp>
        <p:nvCxnSpPr>
          <p:cNvPr id="48" name="Düz Ok Bağlayıcısı 47"/>
          <p:cNvCxnSpPr/>
          <p:nvPr/>
        </p:nvCxnSpPr>
        <p:spPr>
          <a:xfrm>
            <a:off x="6952550" y="5406324"/>
            <a:ext cx="4555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Düz Ok Bağlayıcısı 50"/>
          <p:cNvCxnSpPr/>
          <p:nvPr/>
        </p:nvCxnSpPr>
        <p:spPr>
          <a:xfrm flipH="1">
            <a:off x="6952553" y="5515601"/>
            <a:ext cx="4555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Düz Ok Bağlayıcısı 3"/>
          <p:cNvCxnSpPr/>
          <p:nvPr/>
        </p:nvCxnSpPr>
        <p:spPr>
          <a:xfrm flipV="1">
            <a:off x="4572000" y="4437112"/>
            <a:ext cx="791158" cy="6605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 flipH="1">
            <a:off x="4727974" y="4569017"/>
            <a:ext cx="780130" cy="667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Metin kutusu 52"/>
          <p:cNvSpPr txBox="1"/>
          <p:nvPr/>
        </p:nvSpPr>
        <p:spPr>
          <a:xfrm>
            <a:off x="7308304" y="4648434"/>
            <a:ext cx="132395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Belediyeler</a:t>
            </a:r>
            <a:endParaRPr lang="en-US" dirty="0"/>
          </a:p>
        </p:txBody>
      </p:sp>
      <p:cxnSp>
        <p:nvCxnSpPr>
          <p:cNvPr id="31" name="Düz Ok Bağlayıcısı 30"/>
          <p:cNvCxnSpPr/>
          <p:nvPr/>
        </p:nvCxnSpPr>
        <p:spPr>
          <a:xfrm>
            <a:off x="7812360" y="4374396"/>
            <a:ext cx="0" cy="27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 flipV="1">
            <a:off x="8172400" y="4374396"/>
            <a:ext cx="0" cy="27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1763688" y="4569017"/>
            <a:ext cx="781338" cy="6599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 flipH="1" flipV="1">
            <a:off x="1403648" y="4549330"/>
            <a:ext cx="1159163" cy="1048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 flipV="1">
            <a:off x="1763688" y="3276775"/>
            <a:ext cx="781338" cy="64864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 flipH="1">
            <a:off x="1403648" y="3065066"/>
            <a:ext cx="968177" cy="86035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4712085" y="5598252"/>
            <a:ext cx="6510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>
            <a:stCxn id="8" idx="1"/>
            <a:endCxn id="10" idx="3"/>
          </p:cNvCxnSpPr>
          <p:nvPr/>
        </p:nvCxnSpPr>
        <p:spPr>
          <a:xfrm flipH="1" flipV="1">
            <a:off x="4712085" y="5420349"/>
            <a:ext cx="686505" cy="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Metin kutusu 54"/>
          <p:cNvSpPr txBox="1"/>
          <p:nvPr/>
        </p:nvSpPr>
        <p:spPr>
          <a:xfrm>
            <a:off x="7408122" y="5746465"/>
            <a:ext cx="1224136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000" b="1" dirty="0" smtClean="0">
                <a:solidFill>
                  <a:srgbClr val="FF0000"/>
                </a:solidFill>
              </a:rPr>
              <a:t>Başlangıç noktası</a:t>
            </a:r>
            <a:endParaRPr 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6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842620"/>
          </a:xfrm>
        </p:spPr>
        <p:txBody>
          <a:bodyPr/>
          <a:lstStyle/>
          <a:p>
            <a:r>
              <a:rPr lang="tr-TR" sz="4000" dirty="0" smtClean="0"/>
              <a:t>PEMBE EKB ORGANİZASYON</a:t>
            </a:r>
            <a:endParaRPr lang="tr-TR" sz="40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3635897" y="2114320"/>
            <a:ext cx="176305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Şirket Müdürü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539552" y="3847960"/>
            <a:ext cx="172819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Gelen Evrak Şefi</a:t>
            </a:r>
            <a:endParaRPr lang="en-US" sz="16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2483768" y="3839257"/>
            <a:ext cx="197509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/>
              <a:t>Evrak Dağıtım Şefi</a:t>
            </a:r>
            <a:endParaRPr lang="en-US" sz="16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4644008" y="3839022"/>
            <a:ext cx="194535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/>
              <a:t>Evrak İşleme </a:t>
            </a:r>
            <a:r>
              <a:rPr lang="tr-TR" sz="1600" dirty="0" smtClean="0"/>
              <a:t>Şefi</a:t>
            </a:r>
            <a:endParaRPr lang="en-US" sz="16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6804248" y="3834611"/>
            <a:ext cx="1783118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Giden Evrak Şefi</a:t>
            </a:r>
            <a:endParaRPr lang="en-US" sz="16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3635897" y="2745262"/>
            <a:ext cx="176305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EKB Direktörü</a:t>
            </a:r>
            <a:endParaRPr lang="en-US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39552" y="4253261"/>
            <a:ext cx="1728192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</a:t>
            </a:r>
            <a:r>
              <a:rPr lang="tr-TR" sz="1200" b="1" dirty="0" smtClean="0"/>
              <a:t>GÖREVLERİ 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 EKB Kargo Teslim Alma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Geliş Sırasına göre tüm evrak kayıt, tasnif ve kodlama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 </a:t>
            </a:r>
            <a:r>
              <a:rPr lang="tr-TR" sz="1200" dirty="0"/>
              <a:t>den gelen EKB teslim alma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 mutabakat listelerini alma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Ozalit vb. </a:t>
            </a:r>
            <a:r>
              <a:rPr lang="tr-TR" sz="1200" dirty="0" err="1" smtClean="0"/>
              <a:t>lerin</a:t>
            </a:r>
            <a:r>
              <a:rPr lang="tr-TR" sz="1200" dirty="0" smtClean="0"/>
              <a:t> CD ye aktarılmışlarını teslim alma.</a:t>
            </a:r>
            <a:endParaRPr lang="en-US" sz="1200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483768" y="4239548"/>
            <a:ext cx="1975097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  </a:t>
            </a:r>
            <a:r>
              <a:rPr lang="tr-TR" sz="1200" b="1" dirty="0" smtClean="0"/>
              <a:t>GÖREVLERİ 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PTT-EKB Evrak kontrol ve eksiklik takip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EVD-EKB kontrol ve eksiklik takip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 Mutabakat listeleri kontrol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Bina-Site Bilgi formu ön inceleme ve EKB, yalıtım, Kazan, güçlendirme talepleri tasnifi.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Ozalit CD aktarım işi.</a:t>
            </a:r>
            <a:endParaRPr lang="en-US" sz="1200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4635258" y="4253261"/>
            <a:ext cx="1945354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</a:t>
            </a:r>
            <a:r>
              <a:rPr lang="tr-TR" sz="1200" b="1" dirty="0" smtClean="0"/>
              <a:t>GÖREVLERİ (3)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Gelen PTT-EKB Evrak belgelerini kontrol ve sisteme aktarım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err="1" smtClean="0"/>
              <a:t>EVD’ler</a:t>
            </a:r>
            <a:r>
              <a:rPr lang="tr-TR" sz="1200" dirty="0" smtClean="0"/>
              <a:t> den gelen </a:t>
            </a:r>
            <a:r>
              <a:rPr lang="tr-TR" sz="1200" dirty="0" err="1" smtClean="0"/>
              <a:t>EKB’leri</a:t>
            </a:r>
            <a:r>
              <a:rPr lang="tr-TR" sz="1200" dirty="0" smtClean="0"/>
              <a:t> sis. aktarım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/>
              <a:t>PTT-EKB Eksik </a:t>
            </a:r>
            <a:r>
              <a:rPr lang="tr-TR" sz="1200" dirty="0" smtClean="0"/>
              <a:t>Evrak ve/veya Ücret </a:t>
            </a:r>
            <a:r>
              <a:rPr lang="tr-TR" sz="1200" dirty="0"/>
              <a:t>isteme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 Şirketlerine göre evrak ayırma ve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Talepleri sis. Aktarım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Ozalit CD aktarım işi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6804248" y="4253261"/>
            <a:ext cx="1783118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 </a:t>
            </a:r>
            <a:r>
              <a:rPr lang="tr-TR" sz="1200" b="1" dirty="0" smtClean="0"/>
              <a:t>GÖREVLERİ(2)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 ye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PTT-EKB müşteriye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EVD-EKB Eksiklik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PTT-EKB Eksik Evrak müşteriye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Sistem ve fiziki Arşiv oluşturma-işleme ve arşiv kontrol</a:t>
            </a:r>
            <a:endParaRPr lang="en-US" sz="1200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5963067" y="3142328"/>
            <a:ext cx="2619751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PTT Banka İşlemleri Şefi</a:t>
            </a:r>
            <a:endParaRPr lang="en-US" sz="1600" dirty="0"/>
          </a:p>
        </p:txBody>
      </p:sp>
      <p:cxnSp>
        <p:nvCxnSpPr>
          <p:cNvPr id="16" name="Düz Ok Bağlayıcısı 15"/>
          <p:cNvCxnSpPr>
            <a:stCxn id="4" idx="2"/>
            <a:endCxn id="9" idx="0"/>
          </p:cNvCxnSpPr>
          <p:nvPr/>
        </p:nvCxnSpPr>
        <p:spPr>
          <a:xfrm>
            <a:off x="4517426" y="2483652"/>
            <a:ext cx="0" cy="261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9" idx="2"/>
          </p:cNvCxnSpPr>
          <p:nvPr/>
        </p:nvCxnSpPr>
        <p:spPr>
          <a:xfrm>
            <a:off x="4517426" y="3114594"/>
            <a:ext cx="0" cy="454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535996" y="3311605"/>
            <a:ext cx="14501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>
            <a:off x="1403648" y="3569339"/>
            <a:ext cx="6292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endCxn id="5" idx="0"/>
          </p:cNvCxnSpPr>
          <p:nvPr/>
        </p:nvCxnSpPr>
        <p:spPr>
          <a:xfrm>
            <a:off x="1403648" y="3569339"/>
            <a:ext cx="0" cy="27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endCxn id="6" idx="0"/>
          </p:cNvCxnSpPr>
          <p:nvPr/>
        </p:nvCxnSpPr>
        <p:spPr>
          <a:xfrm>
            <a:off x="3471316" y="3569339"/>
            <a:ext cx="1" cy="269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endCxn id="7" idx="0"/>
          </p:cNvCxnSpPr>
          <p:nvPr/>
        </p:nvCxnSpPr>
        <p:spPr>
          <a:xfrm>
            <a:off x="5616685" y="3569339"/>
            <a:ext cx="0" cy="2696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>
            <a:endCxn id="8" idx="0"/>
          </p:cNvCxnSpPr>
          <p:nvPr/>
        </p:nvCxnSpPr>
        <p:spPr>
          <a:xfrm>
            <a:off x="7695807" y="3569339"/>
            <a:ext cx="0" cy="265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Metin kutusu 22"/>
          <p:cNvSpPr txBox="1"/>
          <p:nvPr/>
        </p:nvSpPr>
        <p:spPr>
          <a:xfrm>
            <a:off x="5963067" y="2050671"/>
            <a:ext cx="2609296" cy="10464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400" b="1" dirty="0" smtClean="0"/>
              <a:t>Görevleri: (2) </a:t>
            </a:r>
            <a:r>
              <a:rPr lang="tr-TR" sz="1400" dirty="0" smtClean="0"/>
              <a:t>EKB işlerini </a:t>
            </a:r>
            <a:r>
              <a:rPr lang="tr-TR" sz="1200" dirty="0" smtClean="0"/>
              <a:t>Çevre Şehircilik Bakanlığı ve Muhasebe servisiyle koordine.</a:t>
            </a:r>
          </a:p>
          <a:p>
            <a:r>
              <a:rPr lang="tr-TR" sz="1200" dirty="0" smtClean="0"/>
              <a:t>Her türlü kredi talebini kabul ve değerlendirme işleri.</a:t>
            </a:r>
            <a:endParaRPr lang="en-US" sz="1200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524026" y="2483652"/>
            <a:ext cx="2823838" cy="8925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Görevi:</a:t>
            </a:r>
            <a:r>
              <a:rPr lang="tr-TR" sz="1200" dirty="0" smtClean="0"/>
              <a:t> </a:t>
            </a:r>
          </a:p>
          <a:p>
            <a:r>
              <a:rPr lang="tr-TR" sz="1200" dirty="0" smtClean="0"/>
              <a:t>Tüm şirket ve EKB evrak işleri</a:t>
            </a:r>
          </a:p>
          <a:p>
            <a:r>
              <a:rPr lang="tr-TR" sz="1200" dirty="0" smtClean="0"/>
              <a:t>Tüm EKB banka işleri</a:t>
            </a:r>
          </a:p>
          <a:p>
            <a:r>
              <a:rPr lang="tr-TR" sz="1200" dirty="0" smtClean="0"/>
              <a:t>Muhasebe ve Enerji birimiyle koordine              </a:t>
            </a:r>
            <a:endParaRPr lang="en-US" sz="1200" dirty="0"/>
          </a:p>
        </p:txBody>
      </p:sp>
      <p:cxnSp>
        <p:nvCxnSpPr>
          <p:cNvPr id="31" name="Düz Ok Bağlayıcısı 30"/>
          <p:cNvCxnSpPr>
            <a:stCxn id="25" idx="3"/>
            <a:endCxn id="9" idx="1"/>
          </p:cNvCxnSpPr>
          <p:nvPr/>
        </p:nvCxnSpPr>
        <p:spPr>
          <a:xfrm>
            <a:off x="3347864" y="2929928"/>
            <a:ext cx="28803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ağ Ok 26"/>
          <p:cNvSpPr/>
          <p:nvPr/>
        </p:nvSpPr>
        <p:spPr>
          <a:xfrm>
            <a:off x="2267744" y="5153515"/>
            <a:ext cx="216024" cy="161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Sağ Ok 31"/>
          <p:cNvSpPr/>
          <p:nvPr/>
        </p:nvSpPr>
        <p:spPr>
          <a:xfrm>
            <a:off x="4427984" y="5144340"/>
            <a:ext cx="216024" cy="161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Sağ Ok 32"/>
          <p:cNvSpPr/>
          <p:nvPr/>
        </p:nvSpPr>
        <p:spPr>
          <a:xfrm>
            <a:off x="6580612" y="5128169"/>
            <a:ext cx="216024" cy="161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Metin kutusu 35"/>
          <p:cNvSpPr txBox="1"/>
          <p:nvPr/>
        </p:nvSpPr>
        <p:spPr>
          <a:xfrm>
            <a:off x="1041184" y="1268760"/>
            <a:ext cx="69151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TOPLAM KADRO: </a:t>
            </a:r>
            <a:r>
              <a:rPr lang="tr-TR" dirty="0" smtClean="0"/>
              <a:t>17 kişi (Parantez içinde sayılar belirtilmiştir)</a:t>
            </a:r>
          </a:p>
          <a:p>
            <a:r>
              <a:rPr lang="tr-TR" sz="1600" dirty="0" smtClean="0"/>
              <a:t>Şirket Müdürü hariç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71232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04989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Yer seçimi ve kontrat işi.</a:t>
            </a:r>
          </a:p>
          <a:p>
            <a:r>
              <a:rPr lang="tr-TR" dirty="0" smtClean="0"/>
              <a:t>Bayilik ağı oluşturulması</a:t>
            </a:r>
          </a:p>
          <a:p>
            <a:r>
              <a:rPr lang="tr-TR" dirty="0" smtClean="0"/>
              <a:t>Şirket aktarımı (Mühendislik görevi eklenecek-PTT bilgi)</a:t>
            </a:r>
          </a:p>
          <a:p>
            <a:r>
              <a:rPr lang="tr-TR" dirty="0" smtClean="0"/>
              <a:t>Personel temini (İlan, mülakat vb.)</a:t>
            </a:r>
          </a:p>
          <a:p>
            <a:r>
              <a:rPr lang="tr-TR" dirty="0" smtClean="0"/>
              <a:t>Web sayfalarının hazırlanması</a:t>
            </a:r>
          </a:p>
          <a:p>
            <a:r>
              <a:rPr lang="tr-TR" dirty="0" smtClean="0"/>
              <a:t>Veri tabanlarının oluşturulması</a:t>
            </a:r>
          </a:p>
          <a:p>
            <a:r>
              <a:rPr lang="tr-TR" dirty="0" smtClean="0"/>
              <a:t>Bilgisayar network sistemi planlaması, satın alınması</a:t>
            </a:r>
          </a:p>
          <a:p>
            <a:r>
              <a:rPr lang="tr-TR" dirty="0" smtClean="0"/>
              <a:t>Network sisteminin devreye alınması (Yedekli)</a:t>
            </a:r>
          </a:p>
          <a:p>
            <a:r>
              <a:rPr lang="tr-TR" dirty="0" smtClean="0"/>
              <a:t>Yazılım seçimi (müşteri-bayi takip, muhasebe vb.)</a:t>
            </a:r>
          </a:p>
          <a:p>
            <a:r>
              <a:rPr lang="tr-TR" dirty="0" smtClean="0"/>
              <a:t>Bayilere görev dağılımı yapılması (Koordinasyon dahil)</a:t>
            </a:r>
          </a:p>
          <a:p>
            <a:r>
              <a:rPr lang="tr-TR" dirty="0" smtClean="0"/>
              <a:t>PTT ile koordinasyon (Alınacak evraklar, dekonta yazılacaklar ve kargo takip kodu ile ödeme listelerinin bilgisayar ortamında temini)</a:t>
            </a:r>
          </a:p>
          <a:p>
            <a:r>
              <a:rPr lang="tr-TR" dirty="0" smtClean="0"/>
              <a:t>PTT ile BEP TR geçici listesine esas verilerin organizasyonu.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Yapılacak İşler Sıralaması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9717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761</TotalTime>
  <Words>396</Words>
  <Application>Microsoft Office PowerPoint</Application>
  <PresentationFormat>Ekran Gösterisi (4:3)</PresentationFormat>
  <Paragraphs>78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Cilt</vt:lpstr>
      <vt:lpstr>TÜRKİYE VERİMLİLİK HAREKETİ KAPSAMINDA  ENERJİ KİMLİK BELGESİ (EKB)</vt:lpstr>
      <vt:lpstr>ENERJİ KİMLİK BELGESİ  (EKB) KRİZİ ÖNLEME MODELİ</vt:lpstr>
      <vt:lpstr>PEMBE EKB ORGANİZASYON</vt:lpstr>
      <vt:lpstr>Yapılacak İşler Sıralaması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 VERİMLİLİK HAREKETİ KAPSAMINDA  ENERJİ KİMLİK BELGESİ (EKB)</dc:title>
  <dc:creator>NurtenKaya</dc:creator>
  <cp:lastModifiedBy>Pembe</cp:lastModifiedBy>
  <cp:revision>38</cp:revision>
  <dcterms:created xsi:type="dcterms:W3CDTF">2017-03-03T12:23:53Z</dcterms:created>
  <dcterms:modified xsi:type="dcterms:W3CDTF">2017-05-01T11:04:56Z</dcterms:modified>
</cp:coreProperties>
</file>